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30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274120" y="6591915"/>
            <a:ext cx="27726967" cy="3008671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27000" algn="ctr" latinLnBrk="0">
              <a:lnSpc>
                <a:spcPct val="115000"/>
              </a:lnSpc>
              <a:spcAft>
                <a:spcPts val="0"/>
              </a:spcAft>
            </a:pPr>
            <a:r>
              <a:rPr lang="en-US" altLang="ko-KR" sz="5000" kern="100" dirty="0" err="1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Adiwena</a:t>
            </a:r>
            <a:r>
              <a:rPr lang="en-US" altLang="ko-KR" sz="50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 Putra, </a:t>
            </a:r>
            <a:r>
              <a:rPr lang="en-US" altLang="ko-KR" sz="5000" kern="100" dirty="0" err="1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Hyunjun</a:t>
            </a:r>
            <a:r>
              <a:rPr lang="en-US" altLang="ko-KR" sz="50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 Cho, </a:t>
            </a:r>
            <a:r>
              <a:rPr lang="en-US" sz="5000" kern="100" dirty="0" err="1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Seungjae</a:t>
            </a:r>
            <a:r>
              <a:rPr lang="en-US" sz="50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Yoo</a:t>
            </a:r>
            <a:r>
              <a:rPr lang="en-US" sz="50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, </a:t>
            </a:r>
            <a:r>
              <a:rPr lang="en-US" sz="5000" kern="100" dirty="0" err="1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Hangyeol</a:t>
            </a:r>
            <a:r>
              <a:rPr lang="en-US" sz="50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 Kim, </a:t>
            </a:r>
            <a:r>
              <a:rPr lang="en-US" sz="5000" kern="100" dirty="0" err="1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MuYoung</a:t>
            </a:r>
            <a:r>
              <a:rPr lang="en-US" sz="50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 Son, </a:t>
            </a:r>
            <a:r>
              <a:rPr lang="en-US" sz="5000" kern="100" dirty="0" err="1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Sungwoong</a:t>
            </a:r>
            <a:r>
              <a:rPr lang="en-US" sz="50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Yune</a:t>
            </a:r>
            <a:r>
              <a:rPr lang="en-US" sz="50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, </a:t>
            </a:r>
          </a:p>
          <a:p>
            <a:pPr indent="127000" algn="ctr" latinLnBrk="0">
              <a:lnSpc>
                <a:spcPct val="115000"/>
              </a:lnSpc>
              <a:spcAft>
                <a:spcPts val="0"/>
              </a:spcAft>
            </a:pPr>
            <a:r>
              <a:rPr lang="en-US" sz="5000" kern="100" dirty="0" err="1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Cuong</a:t>
            </a:r>
            <a:r>
              <a:rPr lang="en-US" sz="50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 Duong </a:t>
            </a:r>
            <a:r>
              <a:rPr lang="en-US" sz="5000" kern="100" dirty="0" err="1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Manh</a:t>
            </a:r>
            <a:r>
              <a:rPr lang="en-US" sz="50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, </a:t>
            </a:r>
            <a:r>
              <a:rPr lang="en-US" sz="5000" kern="100" dirty="0" err="1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Jaeho</a:t>
            </a:r>
            <a:r>
              <a:rPr lang="en-US" sz="50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 Jeon, and </a:t>
            </a:r>
            <a:r>
              <a:rPr lang="en-US" sz="5000" kern="100" dirty="0" err="1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Joo</a:t>
            </a:r>
            <a:r>
              <a:rPr lang="en-US" sz="50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-Young Kim</a:t>
            </a:r>
            <a:endParaRPr lang="en-ID" sz="5000" kern="100" dirty="0">
              <a:solidFill>
                <a:srgbClr val="000000"/>
              </a:solidFill>
              <a:ea typeface="한양신명조"/>
              <a:cs typeface="Times New Roman" panose="02020603050405020304" pitchFamily="18" charset="0"/>
            </a:endParaRPr>
          </a:p>
          <a:p>
            <a:pPr marL="167640" indent="-167640" algn="ctr" latinLnBrk="0">
              <a:lnSpc>
                <a:spcPct val="115000"/>
              </a:lnSpc>
              <a:spcAft>
                <a:spcPts val="0"/>
              </a:spcAft>
              <a:tabLst>
                <a:tab pos="16764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</a:pPr>
            <a:r>
              <a:rPr lang="en-US" sz="50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 Department of Electrical Engineering, Korea Advance Institute of Science and Technology (KAIST)</a:t>
            </a:r>
            <a:endParaRPr lang="en-ID" sz="5000" kern="1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274123" y="9799279"/>
            <a:ext cx="27726966" cy="55752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ID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Abstract</a:t>
            </a:r>
          </a:p>
          <a:p>
            <a:pPr algn="just"/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DPIM is a 28-nm 2T1C </a:t>
            </a:r>
            <a:r>
              <a:rPr lang="en-US" altLang="ko-KR" sz="54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eDRAM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-based 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transformer accelerator 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targeting key PIM limitations. It integrates 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sparsity-aware quantization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and a 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heterogeneous core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to support both 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dense and sparse computation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The design achieves high efficiency (up to 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19.36 TOPS/W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) and throughput (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12.12 TOPS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), enabling full BERT-Large execution with up to 115.8× higher density than prior work.</a:t>
            </a:r>
            <a:endParaRPr lang="en-ID" altLang="ko-KR" sz="54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274119" y="15887700"/>
            <a:ext cx="27791267" cy="9656506"/>
          </a:xfrm>
          <a:prstGeom prst="roundRect">
            <a:avLst>
              <a:gd name="adj" fmla="val 6284"/>
            </a:avLst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ID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Architecture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-1" y="4127500"/>
            <a:ext cx="30275213" cy="3276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DPIM: A 19.36 TOPS/W 2T1C </a:t>
            </a:r>
            <a:r>
              <a:rPr lang="en-US" altLang="ko-KR" sz="7200" b="1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eDRAM</a:t>
            </a:r>
            <a:r>
              <a:rPr lang="en-US" altLang="ko-KR" sz="72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Transformer-in-Memory Chip </a:t>
            </a:r>
          </a:p>
          <a:p>
            <a:pPr algn="ctr"/>
            <a:r>
              <a:rPr lang="en-US" altLang="ko-KR" sz="72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with Sparsity-Aware-Quantization and Heterogeneous Dense-Sparse Core</a:t>
            </a:r>
          </a:p>
          <a:p>
            <a:pPr algn="ctr"/>
            <a:endParaRPr lang="en-US" altLang="ko-KR" sz="36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82538" y="36767272"/>
            <a:ext cx="27726966" cy="37612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D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Conclusion</a:t>
            </a:r>
          </a:p>
          <a:p>
            <a:pPr algn="just"/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DPIM demonstrates a </a:t>
            </a:r>
            <a:r>
              <a:rPr lang="en-US" altLang="ko-KR" sz="54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sota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PIM transformer accelerator, achieving end-to-end BERT-Large inference with up to 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12.12 TOPS 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throughput, 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19.36 TOPS/W 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energy efficiency, 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1,413 kb/mm² 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memory density, and 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1.6×–115.8× </a:t>
            </a:r>
            <a:r>
              <a:rPr lang="en-US" altLang="ko-KR" sz="54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improvement in density figure-of-merit over prior designs.</a:t>
            </a:r>
            <a:endParaRPr lang="ko-KR" altLang="en-US" sz="54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4" name="모서리가 둥근 직사각형 7">
            <a:extLst>
              <a:ext uri="{FF2B5EF4-FFF2-40B4-BE49-F238E27FC236}">
                <a16:creationId xmlns:a16="http://schemas.microsoft.com/office/drawing/2014/main" id="{F053F69D-AE82-4F2C-ACEA-80D0DB7407A3}"/>
              </a:ext>
            </a:extLst>
          </p:cNvPr>
          <p:cNvSpPr/>
          <p:nvPr/>
        </p:nvSpPr>
        <p:spPr>
          <a:xfrm>
            <a:off x="1254912" y="26057328"/>
            <a:ext cx="27681880" cy="10154520"/>
          </a:xfrm>
          <a:prstGeom prst="roundRect">
            <a:avLst>
              <a:gd name="adj" fmla="val 6284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ID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Chip &amp; Measurement Results (BERT-large)</a:t>
            </a:r>
          </a:p>
        </p:txBody>
      </p:sp>
      <p:pic>
        <p:nvPicPr>
          <p:cNvPr id="17" name="그림 3">
            <a:extLst>
              <a:ext uri="{FF2B5EF4-FFF2-40B4-BE49-F238E27FC236}">
                <a16:creationId xmlns:a16="http://schemas.microsoft.com/office/drawing/2014/main" id="{200EC542-65F4-4467-90DC-95FFBA518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13" y="27510912"/>
            <a:ext cx="13563608" cy="7995666"/>
          </a:xfrm>
          <a:prstGeom prst="rect">
            <a:avLst/>
          </a:prstGeom>
        </p:spPr>
      </p:pic>
      <p:pic>
        <p:nvPicPr>
          <p:cNvPr id="18" name="그림 2">
            <a:extLst>
              <a:ext uri="{FF2B5EF4-FFF2-40B4-BE49-F238E27FC236}">
                <a16:creationId xmlns:a16="http://schemas.microsoft.com/office/drawing/2014/main" id="{86CEE1E8-10A3-49DD-9AB7-D5A9FD947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818" y="16956247"/>
            <a:ext cx="27357868" cy="8017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DF8476-1B48-4C41-BD8B-B10485EA898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t="71904" r="10301" b="4102"/>
          <a:stretch/>
        </p:blipFill>
        <p:spPr bwMode="auto">
          <a:xfrm>
            <a:off x="16577379" y="26612753"/>
            <a:ext cx="10490832" cy="470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A29CF9-2F05-40CE-8CE3-8D81B0867D1C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62"/>
          <a:stretch/>
        </p:blipFill>
        <p:spPr bwMode="auto">
          <a:xfrm>
            <a:off x="15273522" y="31508745"/>
            <a:ext cx="13098546" cy="430308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6CEC09-E667-40E9-A0A6-7822DF1A8A85}"/>
              </a:ext>
            </a:extLst>
          </p:cNvPr>
          <p:cNvSpPr txBox="1"/>
          <p:nvPr/>
        </p:nvSpPr>
        <p:spPr>
          <a:xfrm>
            <a:off x="17343476" y="23102215"/>
            <a:ext cx="1144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dirty="0"/>
              <a:t>Heterogenous PIM clusters with specialized function cluster for end-to-end execution.</a:t>
            </a: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191</Words>
  <Application>Microsoft Office PowerPoint</Application>
  <PresentationFormat>사용자 지정</PresentationFormat>
  <Paragraphs>12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한양신명조</vt:lpstr>
      <vt:lpstr>Arial</vt:lpstr>
      <vt:lpstr>Calibri</vt:lpstr>
      <vt:lpstr>Calibri Light</vt:lpstr>
      <vt:lpstr>Times New Roman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user</cp:lastModifiedBy>
  <cp:revision>24</cp:revision>
  <dcterms:created xsi:type="dcterms:W3CDTF">2018-03-08T06:02:33Z</dcterms:created>
  <dcterms:modified xsi:type="dcterms:W3CDTF">2026-04-29T07:48:28Z</dcterms:modified>
</cp:coreProperties>
</file>